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5" r:id="rId10"/>
    <p:sldId id="263" r:id="rId11"/>
    <p:sldId id="266" r:id="rId12"/>
    <p:sldId id="267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1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01" autoAdjust="0"/>
    <p:restoredTop sz="94660"/>
  </p:normalViewPr>
  <p:slideViewPr>
    <p:cSldViewPr snapToGrid="0">
      <p:cViewPr varScale="1">
        <p:scale>
          <a:sx n="72" d="100"/>
          <a:sy n="72" d="100"/>
        </p:scale>
        <p:origin x="4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andro\Documentos%20Sandro%20Maskio%20fevereiro%202019\Academia\Observat&#243;rio%20Econ&#244;mico\Impacto%20Regional%20Corona%20-%20Meto%2002%20(respostas)%20segundo%20question&#225;ri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andro\Documentos%20Sandro%20Maskio%20fevereiro%202019\Academia\Observat&#243;rio%20Econ&#244;mico\Impacto%20Regional%20Corona%20-%20Meto%2002%20(respostas)%20segundo%20question&#225;ri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48556430446194"/>
          <c:y val="2.3704633903520688E-2"/>
          <c:w val="0.45791797900262465"/>
          <c:h val="0.78951375690107706"/>
        </c:manualLayout>
      </c:layout>
      <c:pieChart>
        <c:varyColors val="1"/>
        <c:ser>
          <c:idx val="0"/>
          <c:order val="0"/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D55-4F0F-ACDF-56EB0A6A627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D55-4F0F-ACDF-56EB0A6A627F}"/>
              </c:ext>
            </c:extLst>
          </c:dPt>
          <c:dLbls>
            <c:dLbl>
              <c:idx val="0"/>
              <c:layout>
                <c:manualLayout>
                  <c:x val="-0.14203412073490815"/>
                  <c:y val="-0.2092701953922427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55-4F0F-ACDF-56EB0A6A627F}"/>
                </c:ext>
              </c:extLst>
            </c:dLbl>
            <c:dLbl>
              <c:idx val="1"/>
              <c:layout>
                <c:manualLayout>
                  <c:x val="0.1392561242344707"/>
                  <c:y val="8.427019539224263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55-4F0F-ACDF-56EB0A6A62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Cruzamentos!$A$8:$A$9</c:f>
              <c:strCache>
                <c:ptCount val="2"/>
                <c:pt idx="0">
                  <c:v>Feminino</c:v>
                </c:pt>
                <c:pt idx="1">
                  <c:v>Masculino</c:v>
                </c:pt>
              </c:strCache>
            </c:strRef>
          </c:cat>
          <c:val>
            <c:numRef>
              <c:f>Cruzamentos!$B$8:$B$9</c:f>
              <c:numCache>
                <c:formatCode>0%</c:formatCode>
                <c:ptCount val="2"/>
                <c:pt idx="0">
                  <c:v>0.6354679802955665</c:v>
                </c:pt>
                <c:pt idx="1">
                  <c:v>0.3645320197044335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55-4F0F-ACDF-56EB0A6A627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45214348206474"/>
          <c:y val="0.8477011494252874"/>
          <c:w val="0.60762379702537184"/>
          <c:h val="9.07544423326394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Aumento do Consumo de Bens Essenciais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Gráficos!$C$325</c:f>
              <c:strCache>
                <c:ptCount val="1"/>
                <c:pt idx="0">
                  <c:v>março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Gráficos!$B$326:$B$332</c:f>
              <c:strCache>
                <c:ptCount val="7"/>
                <c:pt idx="0">
                  <c:v>Não</c:v>
                </c:pt>
                <c:pt idx="1">
                  <c:v>Até 5% de aumento</c:v>
                </c:pt>
                <c:pt idx="2">
                  <c:v>Entre 5% e 10% de aumento</c:v>
                </c:pt>
                <c:pt idx="3">
                  <c:v>Entre 10% e 20% de aumento</c:v>
                </c:pt>
                <c:pt idx="4">
                  <c:v>Entre 20% e 30% de aumento</c:v>
                </c:pt>
                <c:pt idx="5">
                  <c:v>Entre 30% e 50% de aumento</c:v>
                </c:pt>
                <c:pt idx="6">
                  <c:v>Mais de 50% de aumento</c:v>
                </c:pt>
              </c:strCache>
            </c:strRef>
          </c:cat>
          <c:val>
            <c:numRef>
              <c:f>Gráficos!$C$326:$C$332</c:f>
              <c:numCache>
                <c:formatCode>0.0%</c:formatCode>
                <c:ptCount val="7"/>
                <c:pt idx="0">
                  <c:v>0.32300000000000001</c:v>
                </c:pt>
                <c:pt idx="1">
                  <c:v>0.16200000000000001</c:v>
                </c:pt>
                <c:pt idx="2">
                  <c:v>0.17100000000000001</c:v>
                </c:pt>
                <c:pt idx="3">
                  <c:v>0.122</c:v>
                </c:pt>
                <c:pt idx="4">
                  <c:v>0.11600000000000001</c:v>
                </c:pt>
                <c:pt idx="5">
                  <c:v>6.4000000000000001E-2</c:v>
                </c:pt>
                <c:pt idx="6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9-4186-9C9D-8CFDB1AE5983}"/>
            </c:ext>
          </c:extLst>
        </c:ser>
        <c:ser>
          <c:idx val="1"/>
          <c:order val="1"/>
          <c:tx>
            <c:strRef>
              <c:f>Gráficos!$D$325</c:f>
              <c:strCache>
                <c:ptCount val="1"/>
                <c:pt idx="0">
                  <c:v>abril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Gráficos!$B$326:$B$332</c:f>
              <c:strCache>
                <c:ptCount val="7"/>
                <c:pt idx="0">
                  <c:v>Não</c:v>
                </c:pt>
                <c:pt idx="1">
                  <c:v>Até 5% de aumento</c:v>
                </c:pt>
                <c:pt idx="2">
                  <c:v>Entre 5% e 10% de aumento</c:v>
                </c:pt>
                <c:pt idx="3">
                  <c:v>Entre 10% e 20% de aumento</c:v>
                </c:pt>
                <c:pt idx="4">
                  <c:v>Entre 20% e 30% de aumento</c:v>
                </c:pt>
                <c:pt idx="5">
                  <c:v>Entre 30% e 50% de aumento</c:v>
                </c:pt>
                <c:pt idx="6">
                  <c:v>Mais de 50% de aumento</c:v>
                </c:pt>
              </c:strCache>
            </c:strRef>
          </c:cat>
          <c:val>
            <c:numRef>
              <c:f>Gráficos!$D$326:$D$332</c:f>
              <c:numCache>
                <c:formatCode>0.0%</c:formatCode>
                <c:ptCount val="7"/>
                <c:pt idx="0">
                  <c:v>0.28078912315270904</c:v>
                </c:pt>
                <c:pt idx="1">
                  <c:v>0.14039408866995073</c:v>
                </c:pt>
                <c:pt idx="2">
                  <c:v>0.16995073891625614</c:v>
                </c:pt>
                <c:pt idx="3">
                  <c:v>0.16009852216748768</c:v>
                </c:pt>
                <c:pt idx="4">
                  <c:v>0.11330049261083744</c:v>
                </c:pt>
                <c:pt idx="5">
                  <c:v>8.1280788177339899E-2</c:v>
                </c:pt>
                <c:pt idx="6">
                  <c:v>5.4187192118226604E-2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29-4186-9C9D-8CFDB1AE5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50"/>
        <c:axId val="-108120624"/>
        <c:axId val="-108114640"/>
      </c:barChart>
      <c:catAx>
        <c:axId val="-10812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08114640"/>
        <c:crosses val="autoZero"/>
        <c:auto val="1"/>
        <c:lblAlgn val="ctr"/>
        <c:lblOffset val="100"/>
        <c:noMultiLvlLbl val="0"/>
      </c:catAx>
      <c:valAx>
        <c:axId val="-10811464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-10812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b="1">
                <a:solidFill>
                  <a:schemeClr val="tx1"/>
                </a:solidFill>
              </a:rPr>
              <a:t>Como avalia o impacto econômico?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Gráficos!$C$338</c:f>
              <c:strCache>
                <c:ptCount val="1"/>
                <c:pt idx="0">
                  <c:v>março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Gráficos!$B$339:$B$342</c:f>
              <c:strCache>
                <c:ptCount val="4"/>
                <c:pt idx="0">
                  <c:v>não deverá prejudicar o desempenho da economia neste ano de 2020</c:v>
                </c:pt>
                <c:pt idx="1">
                  <c:v>deverá prejudicar apenas um pouco o desempenho da economia neste ano de 2020</c:v>
                </c:pt>
                <c:pt idx="2">
                  <c:v>deverá prejudicar consideravelmente o desempenho da economia neste ano de 2020</c:v>
                </c:pt>
                <c:pt idx="3">
                  <c:v>deverá prejudicar intensamente o desempenho da economia neste ano de 2020, e possivelmente no próximo ano</c:v>
                </c:pt>
              </c:strCache>
            </c:strRef>
          </c:cat>
          <c:val>
            <c:numRef>
              <c:f>Gráficos!$C$339:$C$342</c:f>
              <c:numCache>
                <c:formatCode>0.0%</c:formatCode>
                <c:ptCount val="4"/>
                <c:pt idx="0">
                  <c:v>5.0000000000000001E-3</c:v>
                </c:pt>
                <c:pt idx="1">
                  <c:v>0.04</c:v>
                </c:pt>
                <c:pt idx="2">
                  <c:v>0.41599999999999998</c:v>
                </c:pt>
                <c:pt idx="3">
                  <c:v>0.53800000000000003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B3-4A41-8514-9BCF6445D38E}"/>
            </c:ext>
          </c:extLst>
        </c:ser>
        <c:ser>
          <c:idx val="1"/>
          <c:order val="1"/>
          <c:tx>
            <c:strRef>
              <c:f>Gráficos!$D$338</c:f>
              <c:strCache>
                <c:ptCount val="1"/>
                <c:pt idx="0">
                  <c:v>abril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4.1666666666666664E-2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B3-4A41-8514-9BCF6445D3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Gráficos!$B$339:$B$342</c:f>
              <c:strCache>
                <c:ptCount val="4"/>
                <c:pt idx="0">
                  <c:v>não deverá prejudicar o desempenho da economia neste ano de 2020</c:v>
                </c:pt>
                <c:pt idx="1">
                  <c:v>deverá prejudicar apenas um pouco o desempenho da economia neste ano de 2020</c:v>
                </c:pt>
                <c:pt idx="2">
                  <c:v>deverá prejudicar consideravelmente o desempenho da economia neste ano de 2020</c:v>
                </c:pt>
                <c:pt idx="3">
                  <c:v>deverá prejudicar intensamente o desempenho da economia neste ano de 2020, e possivelmente no próximo ano</c:v>
                </c:pt>
              </c:strCache>
            </c:strRef>
          </c:cat>
          <c:val>
            <c:numRef>
              <c:f>Gráficos!$D$339:$D$342</c:f>
              <c:numCache>
                <c:formatCode>0.0%</c:formatCode>
                <c:ptCount val="4"/>
                <c:pt idx="0">
                  <c:v>4.9382716049382715E-3</c:v>
                </c:pt>
                <c:pt idx="1">
                  <c:v>2.7160493827160494E-2</c:v>
                </c:pt>
                <c:pt idx="2">
                  <c:v>0.30864197530864196</c:v>
                </c:pt>
                <c:pt idx="3">
                  <c:v>0.65925925925925921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B3-4A41-8514-9BCF6445D3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50"/>
        <c:axId val="-108109200"/>
        <c:axId val="-108115728"/>
      </c:barChart>
      <c:catAx>
        <c:axId val="-10810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08115728"/>
        <c:crosses val="autoZero"/>
        <c:auto val="1"/>
        <c:lblAlgn val="ctr"/>
        <c:lblOffset val="100"/>
        <c:noMultiLvlLbl val="0"/>
      </c:catAx>
      <c:valAx>
        <c:axId val="-10811572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-10810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Cruzamentos!$A$142:$A$146</c:f>
              <c:strCache>
                <c:ptCount val="5"/>
                <c:pt idx="0">
                  <c:v>Empreendedor</c:v>
                </c:pt>
                <c:pt idx="1">
                  <c:v>Autônomo</c:v>
                </c:pt>
                <c:pt idx="2">
                  <c:v>Sem carteira assinada</c:v>
                </c:pt>
                <c:pt idx="3">
                  <c:v>Funcionário público</c:v>
                </c:pt>
                <c:pt idx="4">
                  <c:v>Carteira Assinada no Setor Privado</c:v>
                </c:pt>
              </c:strCache>
            </c:strRef>
          </c:cat>
          <c:val>
            <c:numRef>
              <c:f>Cruzamentos!$B$142:$B$146</c:f>
              <c:numCache>
                <c:formatCode>0%</c:formatCode>
                <c:ptCount val="5"/>
                <c:pt idx="0">
                  <c:v>5.0156739811912224E-2</c:v>
                </c:pt>
                <c:pt idx="1">
                  <c:v>8.1504702194357362E-2</c:v>
                </c:pt>
                <c:pt idx="2">
                  <c:v>0.11598746081504702</c:v>
                </c:pt>
                <c:pt idx="3">
                  <c:v>0.16300940438871472</c:v>
                </c:pt>
                <c:pt idx="4">
                  <c:v>0.58934169278996862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C04-B1F4-A95B8DA9AA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-178456400"/>
        <c:axId val="-178465104"/>
      </c:barChart>
      <c:catAx>
        <c:axId val="-178456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8465104"/>
        <c:crosses val="autoZero"/>
        <c:auto val="1"/>
        <c:lblAlgn val="ctr"/>
        <c:lblOffset val="100"/>
        <c:noMultiLvlLbl val="0"/>
      </c:catAx>
      <c:valAx>
        <c:axId val="-17846510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17845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500" b="1">
                <a:solidFill>
                  <a:schemeClr val="tx1"/>
                </a:solidFill>
              </a:rPr>
              <a:t>Renda das Famílias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2.6299440878028577E-2"/>
          <c:y val="0.1689100037712479"/>
          <c:w val="0.9474011182439428"/>
          <c:h val="0.56618672065413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Gráficos!$L$41</c:f>
              <c:strCache>
                <c:ptCount val="1"/>
                <c:pt idx="0">
                  <c:v>março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Gráficos!$K$42:$K$48</c:f>
              <c:strCache>
                <c:ptCount val="7"/>
                <c:pt idx="0">
                  <c:v>Até 1 SM</c:v>
                </c:pt>
                <c:pt idx="1">
                  <c:v>1 a 2 SM</c:v>
                </c:pt>
                <c:pt idx="2">
                  <c:v> 2 a 5 SM</c:v>
                </c:pt>
                <c:pt idx="3">
                  <c:v>5 a 10 SM</c:v>
                </c:pt>
                <c:pt idx="4">
                  <c:v>10 a 15 SM</c:v>
                </c:pt>
                <c:pt idx="5">
                  <c:v>15 a 20 SM</c:v>
                </c:pt>
                <c:pt idx="6">
                  <c:v>Mais que 20 SM</c:v>
                </c:pt>
              </c:strCache>
            </c:strRef>
          </c:cat>
          <c:val>
            <c:numRef>
              <c:f>Gráficos!$L$42:$L$48</c:f>
              <c:numCache>
                <c:formatCode>0.0%</c:formatCode>
                <c:ptCount val="7"/>
                <c:pt idx="0">
                  <c:v>3.5999999999999997E-2</c:v>
                </c:pt>
                <c:pt idx="1">
                  <c:v>0.13600000000000001</c:v>
                </c:pt>
                <c:pt idx="2">
                  <c:v>0.36799999999999999</c:v>
                </c:pt>
                <c:pt idx="3">
                  <c:v>0.28699999999999998</c:v>
                </c:pt>
                <c:pt idx="4">
                  <c:v>9.2999999999999999E-2</c:v>
                </c:pt>
                <c:pt idx="5">
                  <c:v>5.2999999999999999E-2</c:v>
                </c:pt>
                <c:pt idx="6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35-48A3-8EE1-C2E42A83EAC5}"/>
            </c:ext>
          </c:extLst>
        </c:ser>
        <c:ser>
          <c:idx val="1"/>
          <c:order val="1"/>
          <c:tx>
            <c:strRef>
              <c:f>Gráficos!$M$41</c:f>
              <c:strCache>
                <c:ptCount val="1"/>
                <c:pt idx="0">
                  <c:v>abril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Gráficos!$K$42:$K$48</c:f>
              <c:strCache>
                <c:ptCount val="7"/>
                <c:pt idx="0">
                  <c:v>Até 1 SM</c:v>
                </c:pt>
                <c:pt idx="1">
                  <c:v>1 a 2 SM</c:v>
                </c:pt>
                <c:pt idx="2">
                  <c:v> 2 a 5 SM</c:v>
                </c:pt>
                <c:pt idx="3">
                  <c:v>5 a 10 SM</c:v>
                </c:pt>
                <c:pt idx="4">
                  <c:v>10 a 15 SM</c:v>
                </c:pt>
                <c:pt idx="5">
                  <c:v>15 a 20 SM</c:v>
                </c:pt>
                <c:pt idx="6">
                  <c:v>Mais que 20 SM</c:v>
                </c:pt>
              </c:strCache>
            </c:strRef>
          </c:cat>
          <c:val>
            <c:numRef>
              <c:f>Gráficos!$M$42:$M$48</c:f>
              <c:numCache>
                <c:formatCode>0.0%</c:formatCode>
                <c:ptCount val="7"/>
                <c:pt idx="0">
                  <c:v>5.9113300492610835E-2</c:v>
                </c:pt>
                <c:pt idx="1">
                  <c:v>0.14532019704433496</c:v>
                </c:pt>
                <c:pt idx="2">
                  <c:v>0.38423645320197042</c:v>
                </c:pt>
                <c:pt idx="3">
                  <c:v>0.27339901477832512</c:v>
                </c:pt>
                <c:pt idx="4">
                  <c:v>7.8817733990147784E-2</c:v>
                </c:pt>
                <c:pt idx="5">
                  <c:v>3.4482758620689655E-2</c:v>
                </c:pt>
                <c:pt idx="6">
                  <c:v>2.4630541871921183E-2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35-48A3-8EE1-C2E42A83E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50"/>
        <c:axId val="-178464560"/>
        <c:axId val="-178461296"/>
      </c:barChart>
      <c:catAx>
        <c:axId val="-17846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8461296"/>
        <c:crosses val="autoZero"/>
        <c:auto val="1"/>
        <c:lblAlgn val="ctr"/>
        <c:lblOffset val="100"/>
        <c:noMultiLvlLbl val="0"/>
      </c:catAx>
      <c:valAx>
        <c:axId val="-17846129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-178464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382-47C0-A4C6-810E1E96386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382-47C0-A4C6-810E1E9638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Cruzamentos!$A$81:$A$85</c:f>
              <c:strCache>
                <c:ptCount val="5"/>
                <c:pt idx="0">
                  <c:v>Não estou respeitando</c:v>
                </c:pt>
                <c:pt idx="1">
                  <c:v>Respeitando muito pouco</c:v>
                </c:pt>
                <c:pt idx="2">
                  <c:v>Respeitando parcialmente</c:v>
                </c:pt>
                <c:pt idx="3">
                  <c:v>Respeitando plenamente</c:v>
                </c:pt>
                <c:pt idx="4">
                  <c:v>Respeitando o máximo possível</c:v>
                </c:pt>
              </c:strCache>
            </c:strRef>
          </c:cat>
          <c:val>
            <c:numRef>
              <c:f>Cruzamentos!$B$81:$B$85</c:f>
              <c:numCache>
                <c:formatCode>0.00%</c:formatCode>
                <c:ptCount val="5"/>
                <c:pt idx="0">
                  <c:v>2.4630541871921183E-3</c:v>
                </c:pt>
                <c:pt idx="1">
                  <c:v>9.852216748768473E-3</c:v>
                </c:pt>
                <c:pt idx="2">
                  <c:v>9.1133004926108374E-2</c:v>
                </c:pt>
                <c:pt idx="3">
                  <c:v>0.33743842364532017</c:v>
                </c:pt>
                <c:pt idx="4">
                  <c:v>0.55911330049261088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42-4FD1-9AF2-51346791E6D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-178459120"/>
        <c:axId val="-178458032"/>
      </c:barChart>
      <c:catAx>
        <c:axId val="-178459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8458032"/>
        <c:crosses val="autoZero"/>
        <c:auto val="1"/>
        <c:lblAlgn val="ctr"/>
        <c:lblOffset val="100"/>
        <c:noMultiLvlLbl val="0"/>
      </c:catAx>
      <c:valAx>
        <c:axId val="-178458032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-17845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46347331583557"/>
          <c:y val="0.17769047767517185"/>
          <c:w val="0.40918438320209971"/>
          <c:h val="0.70701405304898435"/>
        </c:manualLayout>
      </c:layout>
      <c:pieChart>
        <c:varyColors val="1"/>
        <c:ser>
          <c:idx val="0"/>
          <c:order val="0"/>
          <c:spPr>
            <a:solidFill>
              <a:schemeClr val="accent1">
                <a:lumMod val="50000"/>
              </a:schemeClr>
            </a:solidFill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23-4B0F-A702-9D97342ED37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23-4B0F-A702-9D97342ED37D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23-4B0F-A702-9D97342ED37D}"/>
              </c:ext>
            </c:extLst>
          </c:dPt>
          <c:dLbls>
            <c:dLbl>
              <c:idx val="1"/>
              <c:layout>
                <c:manualLayout>
                  <c:x val="4.7764763779527562E-2"/>
                  <c:y val="5.456067451611744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23-4B0F-A702-9D97342ED37D}"/>
                </c:ext>
              </c:extLst>
            </c:dLbl>
            <c:dLbl>
              <c:idx val="2"/>
              <c:layout>
                <c:manualLayout>
                  <c:x val="6.7089566929133801E-2"/>
                  <c:y val="-0.227132569551916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23-4B0F-A702-9D97342ED3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Cruzamentos!$A$95:$A$97</c:f>
              <c:strCache>
                <c:ptCount val="3"/>
                <c:pt idx="0">
                  <c:v>Não</c:v>
                </c:pt>
                <c:pt idx="1">
                  <c:v>Concordo parcialmente</c:v>
                </c:pt>
                <c:pt idx="2">
                  <c:v>Sim</c:v>
                </c:pt>
              </c:strCache>
            </c:strRef>
          </c:cat>
          <c:val>
            <c:numRef>
              <c:f>Cruzamentos!$B$95:$B$97</c:f>
              <c:numCache>
                <c:formatCode>0%</c:formatCode>
                <c:ptCount val="3"/>
                <c:pt idx="0" formatCode="0.00%">
                  <c:v>2.4630541871921183E-3</c:v>
                </c:pt>
                <c:pt idx="1">
                  <c:v>9.6059113300492605E-2</c:v>
                </c:pt>
                <c:pt idx="2">
                  <c:v>0.90147783251231528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723-4B0F-A702-9D97342ED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6"/>
              <c:layout>
                <c:manualLayout>
                  <c:x val="-7.7777777777777779E-2"/>
                  <c:y val="2.276858458824986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9A-4C6D-B7C0-5AC2043EB5C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2.88%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79A-4C6D-B7C0-5AC2043EB5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Cruzamentos!$A$175:$A$182</c:f>
              <c:strCache>
                <c:ptCount val="8"/>
                <c:pt idx="0">
                  <c:v>Sim, estou de folga, pois a empresa impôs a utilização do saldo de banco de horas</c:v>
                </c:pt>
                <c:pt idx="1">
                  <c:v>Sim, a empresa reduziu a jornada de trabalho, sem reduzir salário</c:v>
                </c:pt>
                <c:pt idx="2">
                  <c:v>Sim, estou de folga, pois a empresa concedeu férias neste período</c:v>
                </c:pt>
                <c:pt idx="3">
                  <c:v>Passei a trabalhar Parcialmente em home office</c:v>
                </c:pt>
                <c:pt idx="4">
                  <c:v>Sim, a empresa reduziu a jornada de trabalho, e também reduziu salário</c:v>
                </c:pt>
                <c:pt idx="5">
                  <c:v>Não, continuo trabalhando na empresa / instituição</c:v>
                </c:pt>
                <c:pt idx="6">
                  <c:v>Sim, passei a trabalhar em home office nas últimas semanas</c:v>
                </c:pt>
                <c:pt idx="7">
                  <c:v>Já trabalhava em home office anteriormente</c:v>
                </c:pt>
              </c:strCache>
            </c:strRef>
          </c:cat>
          <c:val>
            <c:numRef>
              <c:f>Cruzamentos!$B$175:$B$182</c:f>
              <c:numCache>
                <c:formatCode>0.00%</c:formatCode>
                <c:ptCount val="8"/>
                <c:pt idx="0" formatCode="0.0%">
                  <c:v>9.5846645367412137E-3</c:v>
                </c:pt>
                <c:pt idx="1">
                  <c:v>2.2364217252396165E-2</c:v>
                </c:pt>
                <c:pt idx="2">
                  <c:v>5.4313099041533544E-2</c:v>
                </c:pt>
                <c:pt idx="3">
                  <c:v>9.9041533546325874E-2</c:v>
                </c:pt>
                <c:pt idx="4">
                  <c:v>0.12779552715654952</c:v>
                </c:pt>
                <c:pt idx="5">
                  <c:v>0.18210862619808307</c:v>
                </c:pt>
                <c:pt idx="6">
                  <c:v>0.47603833865814699</c:v>
                </c:pt>
                <c:pt idx="7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9A-4C6D-B7C0-5AC2043EB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08117904"/>
        <c:axId val="-108113552"/>
      </c:barChart>
      <c:catAx>
        <c:axId val="-1081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08113552"/>
        <c:crosses val="autoZero"/>
        <c:auto val="1"/>
        <c:lblAlgn val="ctr"/>
        <c:lblOffset val="100"/>
        <c:noMultiLvlLbl val="0"/>
      </c:catAx>
      <c:valAx>
        <c:axId val="-108113552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-10811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0001968503937"/>
          <c:y val="8.141762452107279E-2"/>
          <c:w val="0.49222025371828521"/>
          <c:h val="0.89463601532567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Cruzamentos!$E$151:$E$153</c:f>
              <c:strCache>
                <c:ptCount val="3"/>
                <c:pt idx="0">
                  <c:v>Não estou desempregado</c:v>
                </c:pt>
                <c:pt idx="1">
                  <c:v>Sim, fiquei desempregado(a) após a crise do Covid-19</c:v>
                </c:pt>
                <c:pt idx="2">
                  <c:v>Sim, mas já estava desempregado(a) antes da crise do Covid-19</c:v>
                </c:pt>
              </c:strCache>
            </c:strRef>
          </c:cat>
          <c:val>
            <c:numRef>
              <c:f>Cruzamentos!$F$151:$F$153</c:f>
              <c:numCache>
                <c:formatCode>General</c:formatCode>
                <c:ptCount val="3"/>
                <c:pt idx="0">
                  <c:v>0.82804232804232802</c:v>
                </c:pt>
                <c:pt idx="1">
                  <c:v>4.7619047619047616E-2</c:v>
                </c:pt>
                <c:pt idx="2">
                  <c:v>0.12433862433862432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86-4C3E-9762-74E1C75F2A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08110288"/>
        <c:axId val="-108111376"/>
      </c:barChart>
      <c:catAx>
        <c:axId val="-108110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08111376"/>
        <c:crosses val="autoZero"/>
        <c:auto val="1"/>
        <c:lblAlgn val="ctr"/>
        <c:lblOffset val="100"/>
        <c:noMultiLvlLbl val="0"/>
      </c:catAx>
      <c:valAx>
        <c:axId val="-108111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0811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500" b="1">
                <a:solidFill>
                  <a:schemeClr val="tx1"/>
                </a:solidFill>
              </a:rPr>
              <a:t>Queda na Renda das Famílias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Gráficos!$K$247</c:f>
              <c:strCache>
                <c:ptCount val="1"/>
                <c:pt idx="0">
                  <c:v>Março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Gráficos!$J$248:$J$256</c:f>
              <c:strCache>
                <c:ptCount val="9"/>
                <c:pt idx="0">
                  <c:v>Ainda não foi possível avaliar</c:v>
                </c:pt>
                <c:pt idx="1">
                  <c:v>Não</c:v>
                </c:pt>
                <c:pt idx="2">
                  <c:v>Até 5% de queda</c:v>
                </c:pt>
                <c:pt idx="3">
                  <c:v>Até 10% de queda</c:v>
                </c:pt>
                <c:pt idx="4">
                  <c:v>Até 20% de queda</c:v>
                </c:pt>
                <c:pt idx="5">
                  <c:v>Até 30% de queda</c:v>
                </c:pt>
                <c:pt idx="6">
                  <c:v>Até 40% de queda</c:v>
                </c:pt>
                <c:pt idx="7">
                  <c:v>Até 50% de queda</c:v>
                </c:pt>
                <c:pt idx="8">
                  <c:v>Mais de 50% de queda</c:v>
                </c:pt>
              </c:strCache>
            </c:strRef>
          </c:cat>
          <c:val>
            <c:numRef>
              <c:f>Gráficos!$K$248:$K$256</c:f>
              <c:numCache>
                <c:formatCode>0.0%</c:formatCode>
                <c:ptCount val="9"/>
                <c:pt idx="0">
                  <c:v>0.13400000000000001</c:v>
                </c:pt>
                <c:pt idx="1">
                  <c:v>0.40300000000000002</c:v>
                </c:pt>
                <c:pt idx="2">
                  <c:v>5.6000000000000001E-2</c:v>
                </c:pt>
                <c:pt idx="3">
                  <c:v>6.4000000000000001E-2</c:v>
                </c:pt>
                <c:pt idx="4">
                  <c:v>5.8000000000000003E-2</c:v>
                </c:pt>
                <c:pt idx="5">
                  <c:v>7.2999999999999995E-2</c:v>
                </c:pt>
                <c:pt idx="6">
                  <c:v>4.7E-2</c:v>
                </c:pt>
                <c:pt idx="7">
                  <c:v>6.9000000000000006E-2</c:v>
                </c:pt>
                <c:pt idx="8">
                  <c:v>9.6000000000000002E-2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EB-4A94-9BE6-507513F81E4B}"/>
            </c:ext>
          </c:extLst>
        </c:ser>
        <c:ser>
          <c:idx val="1"/>
          <c:order val="1"/>
          <c:tx>
            <c:strRef>
              <c:f>Gráficos!$L$247</c:f>
              <c:strCache>
                <c:ptCount val="1"/>
                <c:pt idx="0">
                  <c:v>Abril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3.6003603762291544E-2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EB-4A94-9BE6-507513F81E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Gráficos!$J$248:$J$256</c:f>
              <c:strCache>
                <c:ptCount val="9"/>
                <c:pt idx="0">
                  <c:v>Ainda não foi possível avaliar</c:v>
                </c:pt>
                <c:pt idx="1">
                  <c:v>Não</c:v>
                </c:pt>
                <c:pt idx="2">
                  <c:v>Até 5% de queda</c:v>
                </c:pt>
                <c:pt idx="3">
                  <c:v>Até 10% de queda</c:v>
                </c:pt>
                <c:pt idx="4">
                  <c:v>Até 20% de queda</c:v>
                </c:pt>
                <c:pt idx="5">
                  <c:v>Até 30% de queda</c:v>
                </c:pt>
                <c:pt idx="6">
                  <c:v>Até 40% de queda</c:v>
                </c:pt>
                <c:pt idx="7">
                  <c:v>Até 50% de queda</c:v>
                </c:pt>
                <c:pt idx="8">
                  <c:v>Mais de 50% de queda</c:v>
                </c:pt>
              </c:strCache>
            </c:strRef>
          </c:cat>
          <c:val>
            <c:numRef>
              <c:f>Gráficos!$L$248:$L$256</c:f>
              <c:numCache>
                <c:formatCode>0.0%</c:formatCode>
                <c:ptCount val="9"/>
                <c:pt idx="0">
                  <c:v>0.10617283950617284</c:v>
                </c:pt>
                <c:pt idx="1">
                  <c:v>0.35308641975308641</c:v>
                </c:pt>
                <c:pt idx="2">
                  <c:v>5.9259259259259262E-2</c:v>
                </c:pt>
                <c:pt idx="3">
                  <c:v>5.4320987654320987E-2</c:v>
                </c:pt>
                <c:pt idx="4">
                  <c:v>9.3827160493827166E-2</c:v>
                </c:pt>
                <c:pt idx="5">
                  <c:v>5.9259259259259262E-2</c:v>
                </c:pt>
                <c:pt idx="6">
                  <c:v>5.9259259259259262E-2</c:v>
                </c:pt>
                <c:pt idx="7">
                  <c:v>9.6296296296296297E-2</c:v>
                </c:pt>
                <c:pt idx="8">
                  <c:v>0.11851851851851852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EB-4A94-9BE6-507513F81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50"/>
        <c:axId val="-108119536"/>
        <c:axId val="-108118992"/>
      </c:barChart>
      <c:catAx>
        <c:axId val="-10811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08118992"/>
        <c:crosses val="autoZero"/>
        <c:auto val="1"/>
        <c:lblAlgn val="ctr"/>
        <c:lblOffset val="100"/>
        <c:noMultiLvlLbl val="0"/>
      </c:catAx>
      <c:valAx>
        <c:axId val="-10811899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-10811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b="1">
                <a:solidFill>
                  <a:schemeClr val="tx1"/>
                </a:solidFill>
              </a:rPr>
              <a:t>Efeito Renda sobre as Contas</a:t>
            </a:r>
            <a:r>
              <a:rPr lang="pt-BR" b="1" baseline="0">
                <a:solidFill>
                  <a:schemeClr val="tx1"/>
                </a:solidFill>
              </a:rPr>
              <a:t> da Família</a:t>
            </a:r>
            <a:endParaRPr lang="pt-BR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Gráficos!$M$285</c:f>
              <c:strCache>
                <c:ptCount val="1"/>
                <c:pt idx="0">
                  <c:v>março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Gráficos!$L$286:$L$289</c:f>
              <c:strCache>
                <c:ptCount val="4"/>
                <c:pt idx="0">
                  <c:v>Na última quinzena, a família se viu obrigada a atrasar algumas contas.</c:v>
                </c:pt>
                <c:pt idx="1">
                  <c:v>A família já tinha contas em atraso e se agravou com a crise nos últimos 15 dias</c:v>
                </c:pt>
                <c:pt idx="2">
                  <c:v>Antes da crise provocada pelo Covid-19 a família já continha contas em atraso</c:v>
                </c:pt>
                <c:pt idx="3">
                  <c:v>Todas as contas estão em dia</c:v>
                </c:pt>
              </c:strCache>
            </c:strRef>
          </c:cat>
          <c:val>
            <c:numRef>
              <c:f>Gráficos!$M$286:$M$289</c:f>
              <c:numCache>
                <c:formatCode>0.0%</c:formatCode>
                <c:ptCount val="4"/>
                <c:pt idx="0">
                  <c:v>0.223</c:v>
                </c:pt>
                <c:pt idx="1">
                  <c:v>4.4999999999999998E-2</c:v>
                </c:pt>
                <c:pt idx="2">
                  <c:v>6.4000000000000001E-2</c:v>
                </c:pt>
                <c:pt idx="3">
                  <c:v>0.66800000000000004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9C-4875-9981-64FC5B358A53}"/>
            </c:ext>
          </c:extLst>
        </c:ser>
        <c:ser>
          <c:idx val="1"/>
          <c:order val="1"/>
          <c:tx>
            <c:strRef>
              <c:f>Gráficos!$N$285</c:f>
              <c:strCache>
                <c:ptCount val="1"/>
                <c:pt idx="0">
                  <c:v>abril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layout>
                <c:manualLayout>
                  <c:x val="-2.5092669545707727E-2"/>
                  <c:y val="-4.8411490041496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9C-4875-9981-64FC5B358A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Gráficos!$L$286:$L$289</c:f>
              <c:strCache>
                <c:ptCount val="4"/>
                <c:pt idx="0">
                  <c:v>Na última quinzena, a família se viu obrigada a atrasar algumas contas.</c:v>
                </c:pt>
                <c:pt idx="1">
                  <c:v>A família já tinha contas em atraso e se agravou com a crise nos últimos 15 dias</c:v>
                </c:pt>
                <c:pt idx="2">
                  <c:v>Antes da crise provocada pelo Covid-19 a família já continha contas em atraso</c:v>
                </c:pt>
                <c:pt idx="3">
                  <c:v>Todas as contas estão em dia</c:v>
                </c:pt>
              </c:strCache>
            </c:strRef>
          </c:cat>
          <c:val>
            <c:numRef>
              <c:f>Gráficos!$N$286:$N$289</c:f>
              <c:numCache>
                <c:formatCode>0.0%</c:formatCode>
                <c:ptCount val="4"/>
                <c:pt idx="0">
                  <c:v>0.24691358024691357</c:v>
                </c:pt>
                <c:pt idx="1">
                  <c:v>5.4320987654320987E-2</c:v>
                </c:pt>
                <c:pt idx="2">
                  <c:v>5.6790123456790124E-2</c:v>
                </c:pt>
                <c:pt idx="3">
                  <c:v>0.64197530864197527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9C-4875-9981-64FC5B358A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50"/>
        <c:axId val="-108120080"/>
        <c:axId val="-108113008"/>
      </c:barChart>
      <c:catAx>
        <c:axId val="-1081200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08113008"/>
        <c:crosses val="autoZero"/>
        <c:auto val="1"/>
        <c:lblAlgn val="ctr"/>
        <c:lblOffset val="100"/>
        <c:noMultiLvlLbl val="0"/>
      </c:catAx>
      <c:valAx>
        <c:axId val="-108113008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-10812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54C66F-6A4C-4879-8CE4-EE2308D11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5A7EE6-0600-430A-9C86-92FCD9517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7E9D02-0189-4D9B-B571-5D2318717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2AFC-0E59-4148-8960-CEA1A43BFDD2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54B721-1F2E-4968-AE9B-E38F7B45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7EC875-DAB1-412D-8C20-508099D02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2C8F-CBC4-4FAC-9908-BAC7185C4B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532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37114-0B86-4A6C-96E5-53F106C50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9C8B0DE-DD2F-4880-ABE1-E72C43D9C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82B44C-D051-4C33-9207-4DA3B237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2AFC-0E59-4148-8960-CEA1A43BFDD2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DDA025-DCC2-417F-BD3F-2B224C115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523DE6-4504-4FDE-B25B-5B4D170F0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2C8F-CBC4-4FAC-9908-BAC7185C4B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31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6008D7-EC77-4AF7-A7A8-3D03235D1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9D963A2-B64A-417B-B9C8-A667BB568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BFC60D-0109-487F-BBA2-12833150B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2AFC-0E59-4148-8960-CEA1A43BFDD2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C40B6D-B12C-486A-AA7E-F337A03AF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E80C34-0771-4B99-913C-BB45B7DEB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2C8F-CBC4-4FAC-9908-BAC7185C4B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2361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1C1A4-AF71-4136-BF42-62EF14A85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62ACB1-190C-46A7-9413-EBE5286F8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A7ECDE-E7B2-441A-882E-46F1EEF8A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2AFC-0E59-4148-8960-CEA1A43BFDD2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01B079-F4FE-4F17-B3D1-30D92BE12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DF95E0-16DF-45B5-B469-C3A35C0F2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2C8F-CBC4-4FAC-9908-BAC7185C4B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060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0644D7-ED3B-4424-AF7C-29D30859E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DE00422-354F-4806-9BB4-3165F13A4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498AAE-3AAE-4700-B5C1-BB9848B84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2AFC-0E59-4148-8960-CEA1A43BFDD2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A565C5-CB38-4805-975A-52957A569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E025FB-6DF5-4E43-B52A-D7C204DF0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2C8F-CBC4-4FAC-9908-BAC7185C4B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94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118CE2-4CBF-4536-B12E-356DB73F1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294369-434C-4B24-994D-7DFD7DC1F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AF23854-B76C-489D-990E-469CC385F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A13C85-48FD-47B0-AEDF-7073CA12B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2AFC-0E59-4148-8960-CEA1A43BFDD2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1B1DEF9-0B51-459A-A9A6-0AB41810F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11F42B5-4F07-49DC-B9C5-72C65EAF3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2C8F-CBC4-4FAC-9908-BAC7185C4B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06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43F590-82C7-4B1D-8080-66761871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160918-E6FC-45CF-9E4B-6D2869951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CC643CB-98AF-469D-82D9-DE43F568E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B687AB2-027F-4925-97FD-48408DD320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07318B9-B30D-4512-B5C3-01BA7DF0C6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54BADAB-9102-42BC-A1DF-E930030B4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2AFC-0E59-4148-8960-CEA1A43BFDD2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F5A66CB-DBCB-4F98-953B-8A83DA480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B1C33EA-FCCB-49B1-B520-9F494F6AC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2C8F-CBC4-4FAC-9908-BAC7185C4B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089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75E1D4-4597-42F8-9D72-4E9149EB2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E606D67-2E82-4991-B6C2-6392427C5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2AFC-0E59-4148-8960-CEA1A43BFDD2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B8709B6-AACA-48BB-91FC-4EC4D6387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ED93BE3-2872-4443-8271-2A4E2155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2C8F-CBC4-4FAC-9908-BAC7185C4B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212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F113432-3121-48F8-8CB0-460B590AC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2AFC-0E59-4148-8960-CEA1A43BFDD2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D90FC1C-FBD7-42AB-A833-431870788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3226AC4-A5E2-4E6E-910A-F5780EF6F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2C8F-CBC4-4FAC-9908-BAC7185C4B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966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53429B-C28A-4618-8364-4A0C16A2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DBDBFB-D9E1-49AF-A937-79CE7B7DD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0010DEC-3D0C-4865-8A5D-8385DA0EA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B1D0D7-562E-4F87-8E03-97EDFE56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2AFC-0E59-4148-8960-CEA1A43BFDD2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EA16B35-7F9E-40B8-AF23-A58EA57B8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C79E982-74D4-4256-B15F-2912FDDE1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2C8F-CBC4-4FAC-9908-BAC7185C4B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08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B47272-8EA8-4CF3-BC1B-07D198530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A7181DE-8073-4AFB-A2C9-3A1E8B90C3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3C8782C-4FA8-4ED7-8E7D-9FFF78E4F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2BCF4D1-324B-4928-8CFD-7FE35D94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2AFC-0E59-4148-8960-CEA1A43BFDD2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9C8A34-19E9-4A53-8EC6-2EF9332DA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0DF8957-2E0C-4A51-AE76-2EE1E8AFB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2C8F-CBC4-4FAC-9908-BAC7185C4B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558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8DD5F97-1F43-43C1-93ED-151A13CA4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D5CDDF-CBF3-4F8B-8969-172347060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D96FE3-7D7B-4A42-ABAD-B2F9FAE84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02AFC-0E59-4148-8960-CEA1A43BFDD2}" type="datetimeFigureOut">
              <a:rPr lang="pt-BR" smtClean="0"/>
              <a:t>22/05/2020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3DAB61-1DC1-4174-AC2C-116F77308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EE27C4-29B9-4F1D-98A6-3551C73D0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72C8F-CBC4-4FAC-9908-BAC7185C4B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575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ortal.metodista.br/observatorio-economico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Observat%C3%B3rio-Econ%C3%B4mico-295403180545179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9061B-6519-490F-807C-3829B97E45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Impacto do </a:t>
            </a:r>
            <a:r>
              <a:rPr lang="pt-BR" b="1" dirty="0" err="1"/>
              <a:t>Coronavírus</a:t>
            </a:r>
            <a:r>
              <a:rPr lang="pt-BR" b="1" dirty="0"/>
              <a:t> na Economia Regional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318756-0490-4282-926F-19A8704D32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Emprego, Desemprego, Renda e Consumo</a:t>
            </a:r>
          </a:p>
          <a:p>
            <a:r>
              <a:rPr lang="pt-BR" dirty="0"/>
              <a:t>Referência: abril / 2020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0E7B49E-FEC6-48D6-80DD-75F3C1407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512" y="4588707"/>
            <a:ext cx="2466975" cy="18478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86E9F5B-980B-4FFC-A9DA-23C886A53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524" y="273050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D8330B-3284-401E-AB1E-DF3A54C3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0"/>
            <a:ext cx="10515600" cy="1325563"/>
          </a:xfrm>
        </p:spPr>
        <p:txBody>
          <a:bodyPr/>
          <a:lstStyle/>
          <a:p>
            <a:r>
              <a:rPr lang="pt-BR" b="1" dirty="0">
                <a:solidFill>
                  <a:srgbClr val="0271B6"/>
                </a:solidFill>
              </a:rPr>
              <a:t>Percepção sobre o impacto na economia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B83501A-897E-4ACD-840B-29CFBD1B1E1A}"/>
              </a:ext>
            </a:extLst>
          </p:cNvPr>
          <p:cNvSpPr txBox="1"/>
          <p:nvPr/>
        </p:nvSpPr>
        <p:spPr>
          <a:xfrm>
            <a:off x="5988236" y="1021819"/>
            <a:ext cx="49764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A percepção sobre os impactos do contexto atual sobre o comportamento da economia significativa alteração, comparativamente à pesquisa anterior. Houve uma elevação considerável dos entrevistados que apontaram que o atual contexto deverá prejudicar o desempenho da economia em 2020 e 2021. Sinalizando um agravamento da percepção dos entrevistados sobre os impactos econômicos.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dirty="0"/>
              <a:t>Este sem dúvida é o ponto de maior polêmica em torno das ações de distanciamento social. A discussão reside na discussão da dimensão da eficiência em torno das ações de distanciamento social como método para diminuir o ritmo de contágio, e consecutivamente de pessoas infectadas, de pacientes que demandem serviços médicos, internações e cuidados especiais de terapia intensiva. 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dirty="0"/>
              <a:t>Lentamente o mundo começa a observar alguns países que começaram a afrouxar a regras de distanciamento, embasados especialmente nas estatísticas que apontam uma tendência de queda no ritmo de contágio, internações e mortes.</a:t>
            </a:r>
          </a:p>
          <a:p>
            <a:pPr algn="just"/>
            <a:endParaRPr lang="pt-BR" sz="1400" dirty="0"/>
          </a:p>
          <a:p>
            <a:pPr algn="just"/>
            <a:endParaRPr lang="pt-BR" sz="1400" dirty="0"/>
          </a:p>
          <a:p>
            <a:pPr algn="just"/>
            <a:endParaRPr lang="pt-BR" sz="1400" dirty="0"/>
          </a:p>
          <a:p>
            <a:pPr algn="just"/>
            <a:endParaRPr lang="pt-BR" sz="14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0B3613E-818F-40ED-A877-0945CBD40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2761" y="303743"/>
            <a:ext cx="958668" cy="71807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B0E1E87-EC8E-46B7-AF21-84BAA2A8F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411" y="6056352"/>
            <a:ext cx="1511938" cy="755969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3B63C0A0-6999-43A3-81AD-8787C628A8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8787401"/>
              </p:ext>
            </p:extLst>
          </p:nvPr>
        </p:nvGraphicFramePr>
        <p:xfrm>
          <a:off x="381000" y="1693984"/>
          <a:ext cx="5363307" cy="3593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61613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D8330B-3284-401E-AB1E-DF3A54C3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0"/>
            <a:ext cx="10515600" cy="1325563"/>
          </a:xfrm>
        </p:spPr>
        <p:txBody>
          <a:bodyPr/>
          <a:lstStyle/>
          <a:p>
            <a:r>
              <a:rPr lang="pt-BR" b="1" dirty="0">
                <a:solidFill>
                  <a:srgbClr val="0271B6"/>
                </a:solidFill>
              </a:rPr>
              <a:t>Principais impactos do </a:t>
            </a:r>
            <a:r>
              <a:rPr lang="pt-BR" b="1" dirty="0" err="1">
                <a:solidFill>
                  <a:srgbClr val="0271B6"/>
                </a:solidFill>
              </a:rPr>
              <a:t>Coronavírus</a:t>
            </a:r>
            <a:r>
              <a:rPr lang="pt-BR" b="1" dirty="0">
                <a:solidFill>
                  <a:srgbClr val="0271B6"/>
                </a:solidFill>
              </a:rPr>
              <a:t> no Grande ABC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B83501A-897E-4ACD-840B-29CFBD1B1E1A}"/>
              </a:ext>
            </a:extLst>
          </p:cNvPr>
          <p:cNvSpPr txBox="1"/>
          <p:nvPr/>
        </p:nvSpPr>
        <p:spPr>
          <a:xfrm>
            <a:off x="539261" y="1695816"/>
            <a:ext cx="107031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Elevação da taxa de desemprego em aproximadamente 4,5 pontos percentuais no GABC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Queda da Renda das Famílias, mais acirrada que nas primeiras semanas de orientação de isolamento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Elevação do índice de atraso no pagamento de salários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Aumento da proporção de famílias que se viram obrigadas a atrasar as contas.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Endurecimento da percepção dos entrevistados -  a atual crise deve impactar o desempenho da economia neste ano e no ano de 2021. </a:t>
            </a:r>
          </a:p>
          <a:p>
            <a:pPr algn="just"/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0B3613E-818F-40ED-A877-0945CBD40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2761" y="303743"/>
            <a:ext cx="958668" cy="71807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B0E1E87-EC8E-46B7-AF21-84BAA2A8F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411" y="6056352"/>
            <a:ext cx="1511938" cy="75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53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D8330B-3284-401E-AB1E-DF3A54C3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0"/>
            <a:ext cx="10515600" cy="1325563"/>
          </a:xfrm>
        </p:spPr>
        <p:txBody>
          <a:bodyPr/>
          <a:lstStyle/>
          <a:p>
            <a:r>
              <a:rPr lang="pt-BR" b="1" dirty="0">
                <a:solidFill>
                  <a:srgbClr val="0271B6"/>
                </a:solidFill>
              </a:rPr>
              <a:t>Observatório Econômico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B83501A-897E-4ACD-840B-29CFBD1B1E1A}"/>
              </a:ext>
            </a:extLst>
          </p:cNvPr>
          <p:cNvSpPr txBox="1"/>
          <p:nvPr/>
        </p:nvSpPr>
        <p:spPr>
          <a:xfrm>
            <a:off x="499450" y="1303121"/>
            <a:ext cx="107031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Prof. Márcio Araújo </a:t>
            </a:r>
            <a:r>
              <a:rPr lang="pt-BR" sz="1600" dirty="0" err="1">
                <a:solidFill>
                  <a:schemeClr val="accent1">
                    <a:lumMod val="50000"/>
                  </a:schemeClr>
                </a:solidFill>
              </a:rPr>
              <a:t>Olivério</a:t>
            </a:r>
            <a:endParaRPr lang="pt-BR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Reitor da Universidade Metodista de São Paulo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Prof. Me. Marcelo dos Santos</a:t>
            </a:r>
          </a:p>
          <a:p>
            <a:pPr algn="just"/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Diretor do Campus Rudge Ramos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err="1">
                <a:solidFill>
                  <a:schemeClr val="accent1">
                    <a:lumMod val="50000"/>
                  </a:schemeClr>
                </a:solidFill>
              </a:rPr>
              <a:t>Profª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. Ma. Silvia Cristina da Silva Okabayashi</a:t>
            </a:r>
          </a:p>
          <a:p>
            <a:pPr algn="just"/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Coordenadora do Curso de Ciências Econômicas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Prof. Dr. Sandro Renato </a:t>
            </a:r>
            <a:r>
              <a:rPr lang="pt-BR" sz="1600" dirty="0" err="1">
                <a:solidFill>
                  <a:schemeClr val="accent1">
                    <a:lumMod val="50000"/>
                  </a:schemeClr>
                </a:solidFill>
              </a:rPr>
              <a:t>Maskio</a:t>
            </a:r>
            <a:endParaRPr lang="pt-BR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Coordenador de Estudos do Observatório Econômico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Natasha </a:t>
            </a:r>
            <a:r>
              <a:rPr lang="pt-BR" sz="1600" dirty="0" err="1">
                <a:solidFill>
                  <a:schemeClr val="accent1">
                    <a:lumMod val="50000"/>
                  </a:schemeClr>
                </a:solidFill>
              </a:rPr>
              <a:t>Jaccoud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just"/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Estagiária do Observatório Econômico</a:t>
            </a:r>
          </a:p>
          <a:p>
            <a:pPr algn="just"/>
            <a:endParaRPr lang="pt-BR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t-BR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Observatório Econômico</a:t>
            </a:r>
          </a:p>
          <a:p>
            <a:pPr algn="just"/>
            <a:r>
              <a:rPr lang="pt-BR" sz="1600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http://portal.metodista.br/observatorio-economico</a:t>
            </a:r>
            <a:endParaRPr lang="pt-BR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t-BR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pPr algn="just"/>
            <a:endParaRPr lang="pt-BR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t-BR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0B3613E-818F-40ED-A877-0945CBD40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2761" y="303743"/>
            <a:ext cx="958668" cy="71807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B0E1E87-EC8E-46B7-AF21-84BAA2A8F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9411" y="6056352"/>
            <a:ext cx="1511938" cy="755969"/>
          </a:xfrm>
          <a:prstGeom prst="rect">
            <a:avLst/>
          </a:prstGeom>
        </p:spPr>
      </p:pic>
      <p:pic>
        <p:nvPicPr>
          <p:cNvPr id="7" name="Imagem 6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2" y="5973917"/>
            <a:ext cx="457200" cy="4572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195410" y="6056352"/>
            <a:ext cx="2326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Observatório Econômico</a:t>
            </a:r>
          </a:p>
        </p:txBody>
      </p:sp>
    </p:spTree>
    <p:extLst>
      <p:ext uri="{BB962C8B-B14F-4D97-AF65-F5344CB8AC3E}">
        <p14:creationId xmlns:p14="http://schemas.microsoft.com/office/powerpoint/2010/main" val="67576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D8330B-3284-401E-AB1E-DF3A54C3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0"/>
            <a:ext cx="10515600" cy="1325563"/>
          </a:xfrm>
        </p:spPr>
        <p:txBody>
          <a:bodyPr/>
          <a:lstStyle/>
          <a:p>
            <a:r>
              <a:rPr lang="pt-BR" b="1" dirty="0">
                <a:solidFill>
                  <a:srgbClr val="0271B6"/>
                </a:solidFill>
              </a:rPr>
              <a:t>A pesquisa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31493A3-3E76-4492-96AC-52574CB62314}"/>
              </a:ext>
            </a:extLst>
          </p:cNvPr>
          <p:cNvSpPr txBox="1"/>
          <p:nvPr/>
        </p:nvSpPr>
        <p:spPr>
          <a:xfrm>
            <a:off x="717550" y="1582341"/>
            <a:ext cx="107569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Este pesquisa tem como objetivo central avaliar o impacto do atual contexto marcado pelas orientações de distanciamento social, que visam “achatar” a curva de contágio pelo </a:t>
            </a:r>
            <a:r>
              <a:rPr lang="pt-BR" dirty="0" err="1"/>
              <a:t>Coronavírus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A avaliação está centrada, especialmente,  sobre os efeitos no mercado de trabalho, na renda das famílias e em alguns hábitos de consumo, no mês de abril de 2020.</a:t>
            </a:r>
          </a:p>
          <a:p>
            <a:endParaRPr lang="pt-BR" dirty="0"/>
          </a:p>
          <a:p>
            <a:r>
              <a:rPr lang="pt-BR" dirty="0"/>
              <a:t>A pesquisa foi aplicada na segunda quinzena de abril e conta com uma amostra de 407 respostas validadas, após etapa de crítica às respostas.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7D58FCE-EEA8-4E2A-8821-BB864DFA5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2761" y="303743"/>
            <a:ext cx="958668" cy="71807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540C090-3543-4FB0-83D7-1AEB1B2F4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411" y="6056352"/>
            <a:ext cx="1511938" cy="75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53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A62D7-C391-462D-8988-DB0151E9B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61" y="47056"/>
            <a:ext cx="10515600" cy="1325563"/>
          </a:xfrm>
        </p:spPr>
        <p:txBody>
          <a:bodyPr/>
          <a:lstStyle/>
          <a:p>
            <a:r>
              <a:rPr lang="pt-BR" b="1" dirty="0">
                <a:solidFill>
                  <a:srgbClr val="0271B6"/>
                </a:solidFill>
              </a:rPr>
              <a:t>A amostra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B7C51BA-F03E-436F-A528-983D1F4E3E6E}"/>
              </a:ext>
            </a:extLst>
          </p:cNvPr>
          <p:cNvSpPr txBox="1"/>
          <p:nvPr/>
        </p:nvSpPr>
        <p:spPr>
          <a:xfrm>
            <a:off x="502802" y="6496238"/>
            <a:ext cx="5593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/>
              <a:t>Nota:  excluindo desempregados, além de  aposentados e  outros indivíduos que não compõem a PEA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9A92704-A1A4-45AA-82EC-AAB3C0C44E4C}"/>
              </a:ext>
            </a:extLst>
          </p:cNvPr>
          <p:cNvSpPr txBox="1"/>
          <p:nvPr/>
        </p:nvSpPr>
        <p:spPr>
          <a:xfrm>
            <a:off x="5652474" y="4306526"/>
            <a:ext cx="55372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Na amostra pesquisada, 65,7% das famílias declararam renda entre 2 e 10 salários mínimos mensais, semelhante ao observado na pesquisa aplica na primeira quinzena de abril.</a:t>
            </a:r>
          </a:p>
          <a:p>
            <a:endParaRPr lang="pt-BR" sz="1400" dirty="0"/>
          </a:p>
          <a:p>
            <a:r>
              <a:rPr lang="pt-BR" sz="1400" dirty="0"/>
              <a:t>Quanto à inserção no mercado de trabalho, excluindo os desempregados e também indivíduos que não compõem a população economicamente ativa, a maior parte declarou estar empregado com carteira assinada. </a:t>
            </a:r>
          </a:p>
          <a:p>
            <a:endParaRPr lang="pt-BR" sz="14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5D5DF30-A423-41A4-8B46-F91B4721F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2761" y="303743"/>
            <a:ext cx="958668" cy="71807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FD2A62A-BE12-468D-B575-45C241FBB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411" y="6056352"/>
            <a:ext cx="1511938" cy="755969"/>
          </a:xfrm>
          <a:prstGeom prst="rect">
            <a:avLst/>
          </a:prstGeom>
        </p:spPr>
      </p:pic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4B9213C2-4B93-481E-8B33-BD0B4F04AB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1747"/>
              </p:ext>
            </p:extLst>
          </p:nvPr>
        </p:nvGraphicFramePr>
        <p:xfrm>
          <a:off x="463061" y="1171116"/>
          <a:ext cx="4572000" cy="265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10F8A8E9-A2A1-41D4-98C0-A74F13DFB5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9483089"/>
              </p:ext>
            </p:extLst>
          </p:nvPr>
        </p:nvGraphicFramePr>
        <p:xfrm>
          <a:off x="463061" y="3765285"/>
          <a:ext cx="4572000" cy="265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D2DD44E9-78A1-49C5-A305-C97FC0526D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0437081"/>
              </p:ext>
            </p:extLst>
          </p:nvPr>
        </p:nvGraphicFramePr>
        <p:xfrm>
          <a:off x="5720861" y="1021819"/>
          <a:ext cx="5311900" cy="3030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42152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D8330B-3284-401E-AB1E-DF3A54C3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0"/>
            <a:ext cx="10515600" cy="1325563"/>
          </a:xfrm>
        </p:spPr>
        <p:txBody>
          <a:bodyPr/>
          <a:lstStyle/>
          <a:p>
            <a:r>
              <a:rPr lang="pt-BR" b="1" dirty="0">
                <a:solidFill>
                  <a:srgbClr val="0271B6"/>
                </a:solidFill>
              </a:rPr>
              <a:t>Adesão às ações de afastamento social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7B3659C-FEDC-4B29-B26A-F70F5D08E37A}"/>
              </a:ext>
            </a:extLst>
          </p:cNvPr>
          <p:cNvSpPr txBox="1"/>
          <p:nvPr/>
        </p:nvSpPr>
        <p:spPr>
          <a:xfrm>
            <a:off x="5736491" y="1768514"/>
            <a:ext cx="553720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Ao final do mês de abril, 90% dos entrevistados concordavam com as ações de distanciamento social adotadas. Acima dos 85% observados na primeira quinzena.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dirty="0"/>
              <a:t>Entretanto, houve uma redução do que declararam conseguir respeitar plenamente as ações de distanciamento social de 39% para 33%. Outros 55% declararam procurar respeitar o máximo possível. É fundamental salientar que as obrigações profissionais, a necessidade de cumprir tarefas essenciais junto à família, como ir ao mercado, à farmácia, além da falta de disciplina ou mesmo a dificuldade de adaptação à uma nova rotina, podem vir a dificultar os indivíduos a cumprirem plenamente as orientações de distanciamento social.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dirty="0"/>
              <a:t>Outros 9% tem aderido, no máximo, parcialmente às orientações de distanciamento social.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dirty="0"/>
              <a:t>O Sistema de Monitoramento Inteligente do Governo de São Paulo tem apontado índices de isolamento abaixo de 50% em média ao longo do mês de abril.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218E92D-B82D-4709-BF71-635D046DD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2761" y="303743"/>
            <a:ext cx="958668" cy="71807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B36B3AE-6EF7-4179-AD77-10D423773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411" y="6056352"/>
            <a:ext cx="1511938" cy="755969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4A99BBCA-BECA-4110-83C1-5FA1515456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824412"/>
              </p:ext>
            </p:extLst>
          </p:nvPr>
        </p:nvGraphicFramePr>
        <p:xfrm>
          <a:off x="904631" y="1188720"/>
          <a:ext cx="4572000" cy="265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42F3C45-54DF-4F03-90CF-2D1423EFF4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476597"/>
              </p:ext>
            </p:extLst>
          </p:nvPr>
        </p:nvGraphicFramePr>
        <p:xfrm>
          <a:off x="80651" y="3969116"/>
          <a:ext cx="4572000" cy="2646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23254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D8330B-3284-401E-AB1E-DF3A54C3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0"/>
            <a:ext cx="10515600" cy="1325563"/>
          </a:xfrm>
        </p:spPr>
        <p:txBody>
          <a:bodyPr/>
          <a:lstStyle/>
          <a:p>
            <a:r>
              <a:rPr lang="pt-BR" b="1" dirty="0">
                <a:solidFill>
                  <a:srgbClr val="0271B6"/>
                </a:solidFill>
              </a:rPr>
              <a:t>Mercado de Trabalho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06F4823-CE2C-4F0E-9A92-0B134F20225B}"/>
              </a:ext>
            </a:extLst>
          </p:cNvPr>
          <p:cNvSpPr txBox="1"/>
          <p:nvPr/>
        </p:nvSpPr>
        <p:spPr>
          <a:xfrm>
            <a:off x="5736491" y="1503109"/>
            <a:ext cx="55372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Considerando apenas indivíduos que permaneceram em atividade na amostra da entrevistados, aproximadamente 48% revelaram que passaram a trabalhar em home office e cerca de 10% passaram a exercer ao menos uma parcela da jornada de trabalho em home office.  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dirty="0"/>
              <a:t>Cerca de 18% dos entrevistados declararam que continuam a exercer  atividades na própria empresa, como ocorria antes das orientações de isolamento social. 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dirty="0"/>
              <a:t>Segundo outros 12,7%, a empresa reduziu a jornada de trabalho, concomitantemente à redução dos salários, apoiando-se nas medidas do governo federal, que vislumbra reduzir o número de pessoas demitidas diante da possibilidade de alteração temporária no contrato de trabalho.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dirty="0"/>
              <a:t>Por fim, cerca de 6% dos entrevistados apontaram que a empresa concedeu férias ou impôs a utilização do saldo de banco de horas.</a:t>
            </a:r>
          </a:p>
          <a:p>
            <a:pPr algn="just"/>
            <a:endParaRPr lang="pt-BR" sz="1400" dirty="0"/>
          </a:p>
          <a:p>
            <a:pPr algn="just"/>
            <a:endParaRPr lang="pt-BR" sz="14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9DFD5F0-421D-4A72-95A9-0A33AAAF8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2761" y="303743"/>
            <a:ext cx="958668" cy="71807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0418EBD-A537-46B7-87D4-3CC9962B3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411" y="6056352"/>
            <a:ext cx="1511938" cy="755969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28D385BD-E907-4D4B-B631-2EECCA329D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266419"/>
              </p:ext>
            </p:extLst>
          </p:nvPr>
        </p:nvGraphicFramePr>
        <p:xfrm>
          <a:off x="692046" y="972783"/>
          <a:ext cx="4572000" cy="5577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28970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D8330B-3284-401E-AB1E-DF3A54C3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0"/>
            <a:ext cx="10515600" cy="1325563"/>
          </a:xfrm>
        </p:spPr>
        <p:txBody>
          <a:bodyPr/>
          <a:lstStyle/>
          <a:p>
            <a:r>
              <a:rPr lang="pt-BR" b="1" dirty="0">
                <a:solidFill>
                  <a:srgbClr val="0271B6"/>
                </a:solidFill>
              </a:rPr>
              <a:t>Desemprego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B050FEF-4303-4DA7-A82B-B91D95F52D8F}"/>
              </a:ext>
            </a:extLst>
          </p:cNvPr>
          <p:cNvSpPr txBox="1"/>
          <p:nvPr/>
        </p:nvSpPr>
        <p:spPr>
          <a:xfrm>
            <a:off x="699863" y="4925130"/>
            <a:ext cx="54521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/>
              <a:t>Nota:  excluindo aposentados e  outros indivíduos que não compõem a PEA na amostra pesquisada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3E24DF7-36CE-429F-8175-6660CC92C6A7}"/>
              </a:ext>
            </a:extLst>
          </p:cNvPr>
          <p:cNvSpPr txBox="1"/>
          <p:nvPr/>
        </p:nvSpPr>
        <p:spPr>
          <a:xfrm>
            <a:off x="5974894" y="1799466"/>
            <a:ext cx="55372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Embora o Grande ABC não possua mais indicador específico para a medição da taxa de desemprego na região desde fevereiro de 2017, os dados levantados por esta pesquisa apontam elevação do desemprego entre trabalhadores locais após a crise provocada pela Covid-19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dirty="0"/>
              <a:t>Com a retração econômica provocada pela </a:t>
            </a:r>
            <a:r>
              <a:rPr lang="pt-BR" sz="1400" dirty="0" err="1"/>
              <a:t>Covid</a:t>
            </a:r>
            <a:r>
              <a:rPr lang="pt-BR" sz="1400" dirty="0"/>
              <a:t> 19, que exigiu a adoção de medidas de distanciamento social com impactos severos sobre a atividade produtiva, a taxa de desemprego na região se encontrou próximo de 17% da PEA, tendo se elevado aproximadamente 4,5 pontos percentuais apenas no mês de abril.</a:t>
            </a:r>
          </a:p>
          <a:p>
            <a:pPr algn="just"/>
            <a:endParaRPr lang="pt-BR" sz="1400" dirty="0"/>
          </a:p>
          <a:p>
            <a:pPr algn="just"/>
            <a:endParaRPr lang="pt-BR" sz="14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7432A60-961B-475A-A39F-162D75D10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2761" y="303743"/>
            <a:ext cx="958668" cy="71807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B7B367C-EC65-43A3-BD1E-27FBA69A2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411" y="6056352"/>
            <a:ext cx="1511938" cy="755969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DD2C3451-A97F-48A3-8759-781B6721A7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339460"/>
              </p:ext>
            </p:extLst>
          </p:nvPr>
        </p:nvGraphicFramePr>
        <p:xfrm>
          <a:off x="826957" y="1799466"/>
          <a:ext cx="4572000" cy="265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4576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D8330B-3284-401E-AB1E-DF3A54C3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0"/>
            <a:ext cx="10515600" cy="1325563"/>
          </a:xfrm>
        </p:spPr>
        <p:txBody>
          <a:bodyPr/>
          <a:lstStyle/>
          <a:p>
            <a:r>
              <a:rPr lang="pt-BR" b="1" dirty="0">
                <a:solidFill>
                  <a:srgbClr val="0271B6"/>
                </a:solidFill>
              </a:rPr>
              <a:t>Renda</a:t>
            </a:r>
            <a:r>
              <a:rPr lang="pt-BR" dirty="0"/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3ED4A5E-424F-429F-B4EA-17C32FFBE604}"/>
              </a:ext>
            </a:extLst>
          </p:cNvPr>
          <p:cNvSpPr txBox="1"/>
          <p:nvPr/>
        </p:nvSpPr>
        <p:spPr>
          <a:xfrm>
            <a:off x="6834554" y="1455096"/>
            <a:ext cx="49764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Para cerca de 55% dos indivíduos entrevistados houve queda na renda familiar no mês de abril. Para aproximadamente 11% do total de entrevistados a queda na renda foi de mais de 50%.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dirty="0"/>
              <a:t>Comparativamente à pesquisa referente a março houve ampliação da proporção de famílias que declararam que houve queda na renda familiar, conforme demostrado no gráfico ao lado. 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dirty="0"/>
              <a:t>Entre os fatores explicativos para a queda da renda estão a elevação do desemprego, a redução da atividade econômica dos autônomos e empreendedores, a ampliação da proporção de assalariados que passaram a se deparar com atrasos no pagamento do salário e a redução da jornada de trabalho acompanhada de redução de salários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09DD102-A300-4F41-B2DB-068C33349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2761" y="303743"/>
            <a:ext cx="958668" cy="71807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10A6FE4-05DF-4A57-BFE2-4357C5C2A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411" y="6056352"/>
            <a:ext cx="1511938" cy="755969"/>
          </a:xfrm>
          <a:prstGeom prst="rect">
            <a:avLst/>
          </a:prstGeom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15D4EE00-7FAE-4911-855A-743AD331EF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2313662"/>
              </p:ext>
            </p:extLst>
          </p:nvPr>
        </p:nvGraphicFramePr>
        <p:xfrm>
          <a:off x="244841" y="2057400"/>
          <a:ext cx="62893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548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D8330B-3284-401E-AB1E-DF3A54C3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0"/>
            <a:ext cx="10515600" cy="1325563"/>
          </a:xfrm>
        </p:spPr>
        <p:txBody>
          <a:bodyPr/>
          <a:lstStyle/>
          <a:p>
            <a:r>
              <a:rPr lang="pt-BR" b="1" dirty="0">
                <a:solidFill>
                  <a:srgbClr val="0271B6"/>
                </a:solidFill>
              </a:rPr>
              <a:t>Renda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3CA22B4-D107-46BF-B420-BADD25114716}"/>
              </a:ext>
            </a:extLst>
          </p:cNvPr>
          <p:cNvSpPr txBox="1"/>
          <p:nvPr/>
        </p:nvSpPr>
        <p:spPr>
          <a:xfrm>
            <a:off x="6283569" y="2413337"/>
            <a:ext cx="49764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Com o impacto negativo sobre a renda, houve ampliação da proporção de famílias com contas em atraso. Situação agravada com o início da crise provocada pelo </a:t>
            </a:r>
            <a:r>
              <a:rPr lang="pt-BR" sz="1400" dirty="0" err="1"/>
              <a:t>Coronavírus</a:t>
            </a:r>
            <a:r>
              <a:rPr lang="pt-BR" sz="1400" dirty="0"/>
              <a:t>. 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dirty="0"/>
              <a:t>Aproximadamente 25% das famílias se viram obrigadas a atrasar alguma(s) conta(s) no último mês. Proporção à qual se soma pouco mais de 10% das famílias que já continham contas em atraso, tendo a situação se agravado para cerca de metade destas a partir de março / abril.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8707D87-419D-4FB1-89E3-485A69670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2761" y="303743"/>
            <a:ext cx="958668" cy="71807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AC2FD22-3AC0-45D8-B5D1-4FC32F188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411" y="6056352"/>
            <a:ext cx="1511938" cy="755969"/>
          </a:xfrm>
          <a:prstGeom prst="rect">
            <a:avLst/>
          </a:prstGeom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4B48BF67-C30C-4D97-9264-0E1ECF73FF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878240"/>
              </p:ext>
            </p:extLst>
          </p:nvPr>
        </p:nvGraphicFramePr>
        <p:xfrm>
          <a:off x="528637" y="2087615"/>
          <a:ext cx="5567363" cy="3148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77644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D8330B-3284-401E-AB1E-DF3A54C3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0"/>
            <a:ext cx="10515600" cy="1325563"/>
          </a:xfrm>
        </p:spPr>
        <p:txBody>
          <a:bodyPr/>
          <a:lstStyle/>
          <a:p>
            <a:r>
              <a:rPr lang="pt-BR" b="1" dirty="0">
                <a:solidFill>
                  <a:srgbClr val="0271B6"/>
                </a:solidFill>
              </a:rPr>
              <a:t>Consumo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E854AC4-2F6D-4315-BB60-1C18C43C34D5}"/>
              </a:ext>
            </a:extLst>
          </p:cNvPr>
          <p:cNvSpPr txBox="1"/>
          <p:nvPr/>
        </p:nvSpPr>
        <p:spPr>
          <a:xfrm>
            <a:off x="6096000" y="1654304"/>
            <a:ext cx="497644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O aumento da permanência das famílias em casa, detectou-se também a elevação do consumo de bens essenciais, como alimentação, material de limpeza e fármacos, que se mostrou mais intensa juntos às das famílias.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dirty="0"/>
              <a:t>Esta ampliação também pode ser observada ao comparar os resultados de março com o resultado de abril. 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dirty="0"/>
              <a:t>Assim como na pesquisa anterior, cerca de 11% a realizar estoques apenas de bens essenciais e outros 44% admitiram ter elevado o volume de compras, mas sem exageros, não representando a formação de estoque segundo avaliação dos mesmos.</a:t>
            </a:r>
          </a:p>
          <a:p>
            <a:pPr algn="just"/>
            <a:endParaRPr lang="pt-BR" sz="1400" dirty="0"/>
          </a:p>
          <a:p>
            <a:pPr algn="just"/>
            <a:endParaRPr lang="pt-BR" sz="1400" dirty="0"/>
          </a:p>
          <a:p>
            <a:pPr algn="just"/>
            <a:endParaRPr lang="pt-BR" sz="1400" dirty="0"/>
          </a:p>
          <a:p>
            <a:pPr algn="just"/>
            <a:endParaRPr lang="pt-BR" sz="14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5323552-29A6-4E42-918F-CF887ADD2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2761" y="303743"/>
            <a:ext cx="958668" cy="71807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377AA4D-BC33-413B-BCFA-5BCD77836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411" y="6056352"/>
            <a:ext cx="1511938" cy="755969"/>
          </a:xfrm>
          <a:prstGeom prst="rect">
            <a:avLst/>
          </a:prstGeom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B44158E9-A6FA-4B80-9485-80637F792F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356625"/>
              </p:ext>
            </p:extLst>
          </p:nvPr>
        </p:nvGraphicFramePr>
        <p:xfrm>
          <a:off x="381000" y="1325563"/>
          <a:ext cx="557883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103285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1272</Words>
  <Application>Microsoft Office PowerPoint</Application>
  <PresentationFormat>Widescreen</PresentationFormat>
  <Paragraphs>107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Impacto do Coronavírus na Economia Regional</vt:lpstr>
      <vt:lpstr>A pesquisa</vt:lpstr>
      <vt:lpstr>A amostra</vt:lpstr>
      <vt:lpstr>Adesão às ações de afastamento social</vt:lpstr>
      <vt:lpstr>Mercado de Trabalho </vt:lpstr>
      <vt:lpstr>Desemprego</vt:lpstr>
      <vt:lpstr>Renda </vt:lpstr>
      <vt:lpstr>Renda</vt:lpstr>
      <vt:lpstr>Consumo</vt:lpstr>
      <vt:lpstr>Percepção sobre o impacto na economia</vt:lpstr>
      <vt:lpstr>Principais impactos do Coronavírus no Grande ABC</vt:lpstr>
      <vt:lpstr>Observatório Econômico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Impacto do Corona Vírus na Economia Regional</dc:title>
  <dc:creator>Sandro Maskio</dc:creator>
  <cp:lastModifiedBy>malumarcoccia@outlook.com</cp:lastModifiedBy>
  <cp:revision>76</cp:revision>
  <dcterms:created xsi:type="dcterms:W3CDTF">2020-04-21T14:43:16Z</dcterms:created>
  <dcterms:modified xsi:type="dcterms:W3CDTF">2020-05-22T22:01:24Z</dcterms:modified>
</cp:coreProperties>
</file>